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328" r:id="rId4"/>
    <p:sldId id="331" r:id="rId5"/>
    <p:sldId id="330" r:id="rId6"/>
    <p:sldId id="338" r:id="rId7"/>
    <p:sldId id="414" r:id="rId8"/>
    <p:sldId id="422" r:id="rId9"/>
    <p:sldId id="392" r:id="rId10"/>
    <p:sldId id="393" r:id="rId11"/>
    <p:sldId id="394" r:id="rId12"/>
    <p:sldId id="387" r:id="rId13"/>
    <p:sldId id="277" r:id="rId14"/>
    <p:sldId id="278" r:id="rId15"/>
    <p:sldId id="416" r:id="rId16"/>
    <p:sldId id="417" r:id="rId17"/>
    <p:sldId id="420" r:id="rId18"/>
    <p:sldId id="281" r:id="rId19"/>
    <p:sldId id="284" r:id="rId20"/>
    <p:sldId id="357" r:id="rId21"/>
    <p:sldId id="356" r:id="rId22"/>
    <p:sldId id="358" r:id="rId23"/>
    <p:sldId id="359" r:id="rId24"/>
    <p:sldId id="400" r:id="rId25"/>
    <p:sldId id="401" r:id="rId26"/>
    <p:sldId id="289" r:id="rId27"/>
    <p:sldId id="290" r:id="rId28"/>
    <p:sldId id="291" r:id="rId29"/>
    <p:sldId id="292" r:id="rId30"/>
    <p:sldId id="421" r:id="rId31"/>
    <p:sldId id="294" r:id="rId32"/>
    <p:sldId id="413" r:id="rId33"/>
    <p:sldId id="379" r:id="rId34"/>
    <p:sldId id="406" r:id="rId35"/>
    <p:sldId id="410" r:id="rId36"/>
    <p:sldId id="411" r:id="rId37"/>
    <p:sldId id="412" r:id="rId38"/>
    <p:sldId id="341" r:id="rId39"/>
    <p:sldId id="340" r:id="rId40"/>
    <p:sldId id="383" r:id="rId41"/>
    <p:sldId id="384" r:id="rId42"/>
    <p:sldId id="368" r:id="rId43"/>
    <p:sldId id="263" r:id="rId4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746A4A7-5C90-492F-962C-DDA6F5242FC5}" type="datetimeFigureOut">
              <a:rPr lang="de-DE" smtClean="0"/>
              <a:t>29.08.2022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4A7D6F9-9147-4EBB-93A3-C1E2D2FFD979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941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A4A7-5C90-492F-962C-DDA6F5242FC5}" type="datetimeFigureOut">
              <a:rPr lang="de-DE" smtClean="0"/>
              <a:t>29.08.2022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D6F9-9147-4EBB-93A3-C1E2D2FFD9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520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A4A7-5C90-492F-962C-DDA6F5242FC5}" type="datetimeFigureOut">
              <a:rPr lang="de-DE" smtClean="0"/>
              <a:t>29.08.2022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D6F9-9147-4EBB-93A3-C1E2D2FFD979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624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A4A7-5C90-492F-962C-DDA6F5242FC5}" type="datetimeFigureOut">
              <a:rPr lang="de-DE" smtClean="0"/>
              <a:t>29.08.2022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D6F9-9147-4EBB-93A3-C1E2D2FFD979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455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A4A7-5C90-492F-962C-DDA6F5242FC5}" type="datetimeFigureOut">
              <a:rPr lang="de-DE" smtClean="0"/>
              <a:t>29.08.2022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D6F9-9147-4EBB-93A3-C1E2D2FFD9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7589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A4A7-5C90-492F-962C-DDA6F5242FC5}" type="datetimeFigureOut">
              <a:rPr lang="de-DE" smtClean="0"/>
              <a:t>29.08.2022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D6F9-9147-4EBB-93A3-C1E2D2FFD979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105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A4A7-5C90-492F-962C-DDA6F5242FC5}" type="datetimeFigureOut">
              <a:rPr lang="de-DE" smtClean="0"/>
              <a:t>29.08.2022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D6F9-9147-4EBB-93A3-C1E2D2FFD979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937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A4A7-5C90-492F-962C-DDA6F5242FC5}" type="datetimeFigureOut">
              <a:rPr lang="de-DE" smtClean="0"/>
              <a:t>29.08.2022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D6F9-9147-4EBB-93A3-C1E2D2FFD979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977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A4A7-5C90-492F-962C-DDA6F5242FC5}" type="datetimeFigureOut">
              <a:rPr lang="de-DE" smtClean="0"/>
              <a:t>29.08.2022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D6F9-9147-4EBB-93A3-C1E2D2FFD979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20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A4A7-5C90-492F-962C-DDA6F5242FC5}" type="datetimeFigureOut">
              <a:rPr lang="de-DE" smtClean="0"/>
              <a:t>29.08.2022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D6F9-9147-4EBB-93A3-C1E2D2FFD9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297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A4A7-5C90-492F-962C-DDA6F5242FC5}" type="datetimeFigureOut">
              <a:rPr lang="de-DE" smtClean="0"/>
              <a:t>29.08.2022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D6F9-9147-4EBB-93A3-C1E2D2FFD979}" type="slidenum">
              <a:rPr lang="de-DE" smtClean="0"/>
              <a:t>‹Nr.›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08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A4A7-5C90-492F-962C-DDA6F5242FC5}" type="datetimeFigureOut">
              <a:rPr lang="de-DE" smtClean="0"/>
              <a:t>29.08.2022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D6F9-9147-4EBB-93A3-C1E2D2FFD9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969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A4A7-5C90-492F-962C-DDA6F5242FC5}" type="datetimeFigureOut">
              <a:rPr lang="de-DE" smtClean="0"/>
              <a:t>29.08.2022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D6F9-9147-4EBB-93A3-C1E2D2FFD979}" type="slidenum">
              <a:rPr lang="de-DE" smtClean="0"/>
              <a:t>‹Nr.›</a:t>
            </a:fld>
            <a:endParaRPr lang="de-D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845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A4A7-5C90-492F-962C-DDA6F5242FC5}" type="datetimeFigureOut">
              <a:rPr lang="de-DE" smtClean="0"/>
              <a:t>29.08.2022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D6F9-9147-4EBB-93A3-C1E2D2FFD979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533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A4A7-5C90-492F-962C-DDA6F5242FC5}" type="datetimeFigureOut">
              <a:rPr lang="de-DE" smtClean="0"/>
              <a:t>29.08.2022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D6F9-9147-4EBB-93A3-C1E2D2FFD9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54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A4A7-5C90-492F-962C-DDA6F5242FC5}" type="datetimeFigureOut">
              <a:rPr lang="de-DE" smtClean="0"/>
              <a:t>29.08.2022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D6F9-9147-4EBB-93A3-C1E2D2FFD979}" type="slidenum">
              <a:rPr lang="de-DE" smtClean="0"/>
              <a:t>‹Nr.›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119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A4A7-5C90-492F-962C-DDA6F5242FC5}" type="datetimeFigureOut">
              <a:rPr lang="de-DE" smtClean="0"/>
              <a:t>29.08.2022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D6F9-9147-4EBB-93A3-C1E2D2FFD9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8152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46A4A7-5C90-492F-962C-DDA6F5242FC5}" type="datetimeFigureOut">
              <a:rPr lang="de-DE" smtClean="0"/>
              <a:t>29.08.2022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A7D6F9-9147-4EBB-93A3-C1E2D2FFD9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014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Aus dem Alltag einer rechtlichen Betreuerin</a:t>
            </a:r>
            <a:endParaRPr lang="de-DE" sz="27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de-DE" sz="1500" dirty="0" smtClean="0"/>
          </a:p>
          <a:p>
            <a:r>
              <a:rPr lang="de-DE" sz="2200" dirty="0" smtClean="0"/>
              <a:t>Alzheimer Gesellschaft Duisburg e.V. </a:t>
            </a:r>
          </a:p>
          <a:p>
            <a:r>
              <a:rPr lang="de-DE" sz="4400" b="1" dirty="0" smtClean="0"/>
              <a:t>Fachtagung: </a:t>
            </a:r>
            <a:r>
              <a:rPr lang="de-DE" sz="4400" b="1" dirty="0" smtClean="0"/>
              <a:t>Demenz und Recht</a:t>
            </a:r>
            <a:endParaRPr lang="de-DE" sz="4400" b="1" dirty="0" smtClean="0"/>
          </a:p>
          <a:p>
            <a:r>
              <a:rPr lang="de-DE" sz="2200" dirty="0" smtClean="0"/>
              <a:t>01.09.2022</a:t>
            </a:r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34284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Rechtliche Betreuung: </a:t>
            </a:r>
            <a:br>
              <a:rPr lang="de-DE" b="1" dirty="0"/>
            </a:br>
            <a:r>
              <a:rPr lang="de-DE" b="1" dirty="0"/>
              <a:t>Theorie und Praxis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b="1" dirty="0"/>
          </a:p>
          <a:p>
            <a:pPr marL="0" indent="0" algn="ctr">
              <a:buNone/>
            </a:pPr>
            <a:r>
              <a:rPr lang="de-DE" sz="4000" b="1" dirty="0" smtClean="0"/>
              <a:t>komplex</a:t>
            </a:r>
            <a:r>
              <a:rPr lang="de-DE" b="1" dirty="0" smtClean="0"/>
              <a:t>         </a:t>
            </a:r>
            <a:r>
              <a:rPr lang="de-DE" b="1" dirty="0" smtClean="0"/>
              <a:t> </a:t>
            </a:r>
            <a:r>
              <a:rPr lang="de-DE" sz="4000" b="1" dirty="0" smtClean="0"/>
              <a:t>kompliziert</a:t>
            </a:r>
            <a:r>
              <a:rPr lang="de-DE" sz="4000" b="1" dirty="0" smtClean="0"/>
              <a:t>?</a:t>
            </a:r>
          </a:p>
          <a:p>
            <a:pPr marL="0" indent="0" algn="ctr">
              <a:buNone/>
            </a:pPr>
            <a:endParaRPr lang="de-DE" b="1" dirty="0"/>
          </a:p>
          <a:p>
            <a:pPr marL="0" indent="0" algn="ctr">
              <a:buNone/>
            </a:pPr>
            <a:r>
              <a:rPr lang="de-DE" b="1" dirty="0" smtClean="0"/>
              <a:t>			  		    </a:t>
            </a:r>
            <a:r>
              <a:rPr lang="de-DE" sz="4000" b="1" dirty="0" smtClean="0">
                <a:solidFill>
                  <a:srgbClr val="FF0000"/>
                </a:solidFill>
              </a:rPr>
              <a:t>regelmäßig!</a:t>
            </a:r>
            <a:endParaRPr lang="de-DE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9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Rechtliche Betreuung: </a:t>
            </a:r>
            <a:br>
              <a:rPr lang="de-DE" b="1" dirty="0"/>
            </a:br>
            <a:r>
              <a:rPr lang="de-DE" b="1" dirty="0"/>
              <a:t>Theorie und Praxis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b="1" dirty="0"/>
          </a:p>
          <a:p>
            <a:pPr marL="0" indent="0" algn="ctr">
              <a:buNone/>
            </a:pPr>
            <a:r>
              <a:rPr lang="de-DE" sz="4000" b="1" dirty="0" smtClean="0"/>
              <a:t>komplex</a:t>
            </a:r>
            <a:r>
              <a:rPr lang="de-DE" b="1" dirty="0" smtClean="0"/>
              <a:t>          </a:t>
            </a:r>
            <a:r>
              <a:rPr lang="de-DE" sz="4000" b="1" dirty="0" smtClean="0"/>
              <a:t>kompliziert </a:t>
            </a:r>
            <a:r>
              <a:rPr lang="de-DE" b="1" dirty="0" smtClean="0"/>
              <a:t>         </a:t>
            </a:r>
            <a:r>
              <a:rPr lang="de-DE" sz="4000" b="1" dirty="0" smtClean="0"/>
              <a:t>komplett</a:t>
            </a:r>
            <a:r>
              <a:rPr lang="de-DE" sz="4000" b="1" dirty="0" smtClean="0"/>
              <a:t>?</a:t>
            </a:r>
          </a:p>
          <a:p>
            <a:pPr marL="0" indent="0" algn="ctr">
              <a:buNone/>
            </a:pPr>
            <a:endParaRPr lang="de-DE" b="1" dirty="0"/>
          </a:p>
          <a:p>
            <a:pPr marL="0" indent="0" algn="ctr">
              <a:buNone/>
            </a:pPr>
            <a:r>
              <a:rPr lang="de-DE" b="1" dirty="0" smtClean="0"/>
              <a:t>						                         </a:t>
            </a:r>
            <a:r>
              <a:rPr lang="de-DE" sz="4000" b="1" dirty="0" smtClean="0">
                <a:solidFill>
                  <a:srgbClr val="FF0000"/>
                </a:solidFill>
              </a:rPr>
              <a:t>nie</a:t>
            </a:r>
            <a:r>
              <a:rPr lang="de-DE" sz="4000" b="1" dirty="0" smtClean="0">
                <a:solidFill>
                  <a:srgbClr val="FF0000"/>
                </a:solidFill>
              </a:rPr>
              <a:t>!</a:t>
            </a:r>
            <a:endParaRPr lang="de-DE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32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="1" dirty="0"/>
              <a:t>Rechtliche Betreuung: </a:t>
            </a:r>
            <a:br>
              <a:rPr lang="de-DE" sz="4000" b="1" dirty="0"/>
            </a:br>
            <a:r>
              <a:rPr lang="de-DE" sz="4000" b="1" dirty="0"/>
              <a:t>Theorie und Praxis</a:t>
            </a:r>
            <a:r>
              <a:rPr lang="de-DE" sz="4000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Rechtsgrundlage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§</a:t>
            </a:r>
            <a:r>
              <a:rPr lang="de-DE" sz="3600" dirty="0" smtClean="0"/>
              <a:t> 1896 Bürgerliches Gesetzbuch (BGB)</a:t>
            </a:r>
          </a:p>
          <a:p>
            <a:pPr marL="0" indent="0" algn="ctr">
              <a:buNone/>
            </a:pPr>
            <a:r>
              <a:rPr lang="de-DE" dirty="0" smtClean="0"/>
              <a:t>Voraussetzungen </a:t>
            </a:r>
            <a:r>
              <a:rPr lang="de-DE" dirty="0" smtClean="0"/>
              <a:t>zur gerichtlichen Bestellung eines Betreuers</a:t>
            </a:r>
          </a:p>
        </p:txBody>
      </p:sp>
    </p:spTree>
    <p:extLst>
      <p:ext uri="{BB962C8B-B14F-4D97-AF65-F5344CB8AC3E}">
        <p14:creationId xmlns:p14="http://schemas.microsoft.com/office/powerpoint/2010/main" val="267422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="1" dirty="0"/>
              <a:t>Rechtliche Betreuung: </a:t>
            </a:r>
            <a:br>
              <a:rPr lang="de-DE" sz="4000" b="1" dirty="0"/>
            </a:br>
            <a:r>
              <a:rPr lang="de-DE" sz="4000" b="1" dirty="0"/>
              <a:t>Theorie und Praxis</a:t>
            </a:r>
            <a:r>
              <a:rPr lang="de-DE" sz="4000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Gründe für eine rechtliche Betreuung</a:t>
            </a:r>
          </a:p>
          <a:p>
            <a:pPr marL="0" indent="0">
              <a:buNone/>
            </a:pP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Psychische </a:t>
            </a:r>
            <a:r>
              <a:rPr lang="de-DE" dirty="0" smtClean="0"/>
              <a:t>Krankheit</a:t>
            </a:r>
          </a:p>
          <a:p>
            <a:pPr marL="0" indent="0">
              <a:buNone/>
            </a:pPr>
            <a:r>
              <a:rPr lang="de-DE" dirty="0" smtClean="0"/>
              <a:t>    oder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Körperliche, geistige oder seelische Behinderung</a:t>
            </a:r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15928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="1" dirty="0"/>
              <a:t>Rechtliche Betreuung: </a:t>
            </a:r>
            <a:br>
              <a:rPr lang="de-DE" sz="4000" b="1" dirty="0"/>
            </a:br>
            <a:r>
              <a:rPr lang="de-DE" sz="4000" b="1" dirty="0"/>
              <a:t>Theorie und Praxis</a:t>
            </a:r>
            <a:r>
              <a:rPr lang="de-DE" sz="4000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Verfahren zur Feststellung der Betreuungsbedürftigkeit</a:t>
            </a:r>
          </a:p>
          <a:p>
            <a:pPr marL="0" indent="0">
              <a:buNone/>
            </a:pPr>
            <a:endParaRPr lang="de-DE" b="1" i="1" dirty="0">
              <a:solidFill>
                <a:srgbClr val="FF0000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von Amts wegen 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    oder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auf </a:t>
            </a:r>
            <a:r>
              <a:rPr lang="de-DE" dirty="0">
                <a:solidFill>
                  <a:schemeClr val="tx1"/>
                </a:solidFill>
              </a:rPr>
              <a:t>Antrag des </a:t>
            </a:r>
            <a:r>
              <a:rPr lang="de-DE" dirty="0" smtClean="0">
                <a:solidFill>
                  <a:schemeClr val="tx1"/>
                </a:solidFill>
              </a:rPr>
              <a:t>Betroffenen </a:t>
            </a:r>
            <a:r>
              <a:rPr lang="de-DE" dirty="0">
                <a:solidFill>
                  <a:schemeClr val="tx1"/>
                </a:solidFill>
              </a:rPr>
              <a:t>(d.h. zukünftigen Betreuten)</a:t>
            </a:r>
          </a:p>
        </p:txBody>
      </p:sp>
    </p:spTree>
    <p:extLst>
      <p:ext uri="{BB962C8B-B14F-4D97-AF65-F5344CB8AC3E}">
        <p14:creationId xmlns:p14="http://schemas.microsoft.com/office/powerpoint/2010/main" val="278825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="1" dirty="0"/>
              <a:t>Rechtliche Betreuung: </a:t>
            </a:r>
            <a:br>
              <a:rPr lang="de-DE" sz="4000" b="1" dirty="0"/>
            </a:br>
            <a:r>
              <a:rPr lang="de-DE" sz="4000" b="1" dirty="0"/>
              <a:t>Theorie und Praxis</a:t>
            </a:r>
            <a:r>
              <a:rPr lang="de-DE" sz="4000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 smtClean="0"/>
              <a:t>Verfahren zur Feststellung der Betreuungsbedürftigkeit</a:t>
            </a:r>
          </a:p>
          <a:p>
            <a:pPr marL="0" indent="0">
              <a:buNone/>
            </a:pPr>
            <a:endParaRPr lang="de-DE" b="1" i="1" dirty="0">
              <a:solidFill>
                <a:srgbClr val="FF0000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von Amts wegen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    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de-DE" dirty="0" smtClean="0">
                <a:solidFill>
                  <a:schemeClr val="tx1"/>
                </a:solidFill>
              </a:rPr>
              <a:t>    </a:t>
            </a:r>
          </a:p>
          <a:p>
            <a:pPr marL="0" indent="0">
              <a:buNone/>
            </a:pP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smtClean="0">
                <a:solidFill>
                  <a:schemeClr val="tx1"/>
                </a:solidFill>
              </a:rPr>
              <a:t>   </a:t>
            </a:r>
            <a:r>
              <a:rPr lang="de-DE" dirty="0" smtClean="0">
                <a:solidFill>
                  <a:schemeClr val="tx1"/>
                </a:solidFill>
              </a:rPr>
              <a:t>             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    </a:t>
            </a:r>
            <a:endParaRPr lang="de-D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58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="1" dirty="0"/>
              <a:t>Rechtliche Betreuung: </a:t>
            </a:r>
            <a:br>
              <a:rPr lang="de-DE" sz="4000" b="1" dirty="0"/>
            </a:br>
            <a:r>
              <a:rPr lang="de-DE" sz="4000" b="1" dirty="0"/>
              <a:t>Theorie und Praxis</a:t>
            </a:r>
            <a:r>
              <a:rPr lang="de-DE" sz="4000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 smtClean="0"/>
              <a:t>Verfahren zur Feststellung der Betreuungsbedürftigkeit</a:t>
            </a:r>
          </a:p>
          <a:p>
            <a:pPr marL="0" indent="0">
              <a:buNone/>
            </a:pPr>
            <a:endParaRPr lang="de-DE" b="1" i="1" dirty="0">
              <a:solidFill>
                <a:srgbClr val="FF0000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von Amts wegen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    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… </a:t>
            </a:r>
            <a:r>
              <a:rPr lang="de-DE" dirty="0" smtClean="0">
                <a:solidFill>
                  <a:schemeClr val="tx1"/>
                </a:solidFill>
              </a:rPr>
              <a:t>nach Anregung durch Angehörige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   …</a:t>
            </a:r>
            <a:r>
              <a:rPr lang="de-DE" dirty="0" smtClean="0">
                <a:solidFill>
                  <a:schemeClr val="tx1"/>
                </a:solidFill>
              </a:rPr>
              <a:t> oder durch Dritte (z.B. Nachbarn/Freunde, Behörden/Institutionen)    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chemeClr val="tx1"/>
                </a:solidFill>
              </a:rPr>
              <a:t>    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… </a:t>
            </a:r>
            <a:r>
              <a:rPr lang="de-DE" dirty="0" smtClean="0">
                <a:solidFill>
                  <a:schemeClr val="tx1"/>
                </a:solidFill>
              </a:rPr>
              <a:t>Anregung kann an die Betreuungsbehörde (häufiger) und an das             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         Betreuungsgericht (seltener) gerichtet werden</a:t>
            </a:r>
            <a:endParaRPr lang="de-D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03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="1" dirty="0"/>
              <a:t>Rechtliche Betreuung: </a:t>
            </a:r>
            <a:br>
              <a:rPr lang="de-DE" sz="4000" b="1" dirty="0"/>
            </a:br>
            <a:r>
              <a:rPr lang="de-DE" sz="4000" b="1" dirty="0"/>
              <a:t>Theorie und Praxis</a:t>
            </a:r>
            <a:r>
              <a:rPr lang="de-DE" sz="4000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Betreuungsbehörde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beratende Funktion </a:t>
            </a:r>
          </a:p>
          <a:p>
            <a:r>
              <a:rPr lang="de-DE" dirty="0" smtClean="0"/>
              <a:t>Anregung an das Gericht</a:t>
            </a:r>
          </a:p>
          <a:p>
            <a:r>
              <a:rPr lang="de-DE" dirty="0" smtClean="0"/>
              <a:t>Erstellung Sozialbericht</a:t>
            </a:r>
          </a:p>
          <a:p>
            <a:r>
              <a:rPr lang="de-DE" dirty="0" smtClean="0"/>
              <a:t>Betreuervorschlag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Betreuungsgericht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ermittelt </a:t>
            </a:r>
            <a:r>
              <a:rPr lang="de-DE" dirty="0"/>
              <a:t>Betreuungsbedürftigkeit</a:t>
            </a:r>
          </a:p>
          <a:p>
            <a:r>
              <a:rPr lang="de-DE" dirty="0"/>
              <a:t>ggf. Gutachter / Verfahrenspfleger</a:t>
            </a:r>
          </a:p>
          <a:p>
            <a:r>
              <a:rPr lang="de-DE" dirty="0"/>
              <a:t>persönliche Anhörung</a:t>
            </a:r>
          </a:p>
          <a:p>
            <a:r>
              <a:rPr lang="de-DE" dirty="0"/>
              <a:t>Beschluss (Betreuungsbestellung)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715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="1" dirty="0"/>
              <a:t>Rechtliche </a:t>
            </a:r>
            <a:r>
              <a:rPr lang="de-DE" sz="4000" b="1" dirty="0" smtClean="0"/>
              <a:t>Betreuung:</a:t>
            </a:r>
            <a:br>
              <a:rPr lang="de-DE" sz="4000" b="1" dirty="0" smtClean="0"/>
            </a:br>
            <a:r>
              <a:rPr lang="de-DE" sz="4000" b="1" dirty="0" smtClean="0"/>
              <a:t>Theorie </a:t>
            </a:r>
            <a:r>
              <a:rPr lang="de-DE" sz="4000" b="1" dirty="0"/>
              <a:t>und Praxis</a:t>
            </a:r>
            <a:r>
              <a:rPr lang="de-DE" sz="4000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Arten von Betreuern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Ehrenamtliche Betreuer 					</a:t>
            </a:r>
          </a:p>
          <a:p>
            <a:r>
              <a:rPr lang="de-DE" dirty="0" smtClean="0"/>
              <a:t>Berufsbetreuer 							</a:t>
            </a:r>
          </a:p>
          <a:p>
            <a:r>
              <a:rPr lang="de-DE" dirty="0" smtClean="0"/>
              <a:t>Vereinsbetreuer (Angestellte eines Betreuungsvereins)</a:t>
            </a:r>
            <a:endParaRPr lang="de-DE" dirty="0" smtClean="0"/>
          </a:p>
          <a:p>
            <a:r>
              <a:rPr lang="de-DE" dirty="0" smtClean="0"/>
              <a:t>Behördenbetreuer </a:t>
            </a:r>
            <a:r>
              <a:rPr lang="de-DE" dirty="0"/>
              <a:t>	</a:t>
            </a:r>
            <a:r>
              <a:rPr lang="de-DE" dirty="0" smtClean="0"/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282863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="1" dirty="0"/>
              <a:t>Rechtliche Betreuung: </a:t>
            </a:r>
            <a:br>
              <a:rPr lang="de-DE" sz="4000" b="1" dirty="0"/>
            </a:br>
            <a:r>
              <a:rPr lang="de-DE" sz="4000" b="1" dirty="0"/>
              <a:t>Theorie und Praxis</a:t>
            </a:r>
            <a:r>
              <a:rPr lang="de-DE" sz="4000" dirty="0"/>
              <a:t> </a:t>
            </a:r>
            <a:endParaRPr lang="de-DE" sz="400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Mitspracherecht der Betroffenen bei der Betreuerauswahl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Fähigkeit </a:t>
            </a:r>
            <a:r>
              <a:rPr lang="de-DE" dirty="0" smtClean="0"/>
              <a:t>der freien </a:t>
            </a:r>
            <a:r>
              <a:rPr lang="de-DE" dirty="0" smtClean="0"/>
              <a:t>Willensäußerung (mündlich oder schriftlich)</a:t>
            </a:r>
            <a:endParaRPr lang="de-DE" dirty="0" smtClean="0"/>
          </a:p>
          <a:p>
            <a:r>
              <a:rPr lang="de-DE" dirty="0" smtClean="0"/>
              <a:t>Betreuungsverfügung oder Vorsorgevollmacht (wenn vorhanden)</a:t>
            </a:r>
            <a:endParaRPr lang="de-DE" dirty="0" smtClean="0"/>
          </a:p>
          <a:p>
            <a:r>
              <a:rPr lang="de-DE" dirty="0" smtClean="0"/>
              <a:t>Zustimmung auf </a:t>
            </a:r>
            <a:r>
              <a:rPr lang="de-DE" dirty="0" smtClean="0"/>
              <a:t>Vorschlag (des Gerichts)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25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 smtClean="0"/>
              <a:t>Gliederung</a:t>
            </a:r>
            <a:endParaRPr lang="de-DE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Vorstellung Person und Vita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Rechtliche Betreuung: Theorie und Praxis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Fallbeispiele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Empfehlungen im Umgang mit Betreuten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971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="1" dirty="0"/>
              <a:t>Rechtliche Betreuung: </a:t>
            </a:r>
            <a:br>
              <a:rPr lang="de-DE" sz="4000" b="1" dirty="0"/>
            </a:br>
            <a:r>
              <a:rPr lang="de-DE" sz="4000" b="1" dirty="0"/>
              <a:t>Theorie und Praxis</a:t>
            </a:r>
            <a:r>
              <a:rPr lang="de-DE" sz="4000" dirty="0"/>
              <a:t> </a:t>
            </a:r>
            <a:endParaRPr lang="de-DE" sz="400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Dauer einer rechtlichen Betreuung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zeitlich befristet 							(</a:t>
            </a:r>
            <a:r>
              <a:rPr lang="de-DE" u="sng" dirty="0" smtClean="0"/>
              <a:t>&lt;</a:t>
            </a:r>
            <a:r>
              <a:rPr lang="de-DE" dirty="0" smtClean="0"/>
              <a:t> </a:t>
            </a:r>
            <a:r>
              <a:rPr lang="de-DE" dirty="0"/>
              <a:t>7 </a:t>
            </a:r>
            <a:r>
              <a:rPr lang="de-DE" dirty="0" smtClean="0"/>
              <a:t>Jahre am Stück)</a:t>
            </a:r>
          </a:p>
          <a:p>
            <a:r>
              <a:rPr lang="de-DE" dirty="0" smtClean="0"/>
              <a:t>Verlängerung möglich			 		(theoretisch lebenslang)</a:t>
            </a:r>
          </a:p>
          <a:p>
            <a:r>
              <a:rPr lang="de-DE" dirty="0" smtClean="0"/>
              <a:t>endet automatisch mit dem Tod 		(keine Nachlasspflege)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39354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="1" dirty="0"/>
              <a:t>Rechtliche Betreuung: </a:t>
            </a:r>
            <a:br>
              <a:rPr lang="de-DE" sz="4000" b="1" dirty="0"/>
            </a:br>
            <a:r>
              <a:rPr lang="de-DE" sz="4000" b="1" dirty="0"/>
              <a:t>Theorie und Praxis</a:t>
            </a:r>
            <a:r>
              <a:rPr lang="de-DE" sz="4000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Ehrenamtliche Betreuung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ostet</a:t>
            </a:r>
            <a:r>
              <a:rPr lang="de-DE" dirty="0" smtClean="0">
                <a:solidFill>
                  <a:schemeClr val="tx1"/>
                </a:solidFill>
              </a:rPr>
              <a:t> - fast - 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nichts</a:t>
            </a:r>
          </a:p>
          <a:p>
            <a:r>
              <a:rPr lang="de-DE" dirty="0" smtClean="0"/>
              <a:t>geringe Aufwandsentschädigung (i.d.R. steuerfrei)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Berufsbetreuer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b="1" dirty="0">
                <a:solidFill>
                  <a:srgbClr val="FF0000"/>
                </a:solidFill>
              </a:rPr>
              <a:t>v</a:t>
            </a:r>
            <a:r>
              <a:rPr lang="de-DE" b="1" dirty="0" smtClean="0">
                <a:solidFill>
                  <a:srgbClr val="FF0000"/>
                </a:solidFill>
              </a:rPr>
              <a:t>erdienen </a:t>
            </a:r>
            <a:r>
              <a:rPr lang="de-DE" dirty="0" smtClean="0">
                <a:solidFill>
                  <a:schemeClr val="tx1"/>
                </a:solidFill>
              </a:rPr>
              <a:t>mit dieser Tätigkeit ihren Lebensunterhalt </a:t>
            </a:r>
          </a:p>
          <a:p>
            <a:r>
              <a:rPr lang="de-DE" dirty="0" smtClean="0"/>
              <a:t>Vergütung nach VBVG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938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="1" dirty="0"/>
              <a:t>Rechtliche Betreuung: </a:t>
            </a:r>
            <a:br>
              <a:rPr lang="de-DE" sz="4000" b="1" dirty="0"/>
            </a:br>
            <a:r>
              <a:rPr lang="de-DE" sz="4000" b="1" dirty="0"/>
              <a:t>Theorie und Praxis</a:t>
            </a:r>
            <a:r>
              <a:rPr lang="de-DE" sz="4000" dirty="0"/>
              <a:t> </a:t>
            </a:r>
            <a:endParaRPr lang="de-DE" sz="400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Kostenträger einer rechtlichen Betreuung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mittelloser Betreuter 		= 	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Allgemeinheit kommt für die Kosten auf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DE" dirty="0" smtClean="0"/>
              <a:t>nicht mittelloser Betreuter	= 	</a:t>
            </a:r>
            <a:r>
              <a:rPr lang="de-DE" b="1" dirty="0" smtClean="0">
                <a:solidFill>
                  <a:srgbClr val="FF0000"/>
                </a:solidFill>
              </a:rPr>
              <a:t>Selbstzahler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6751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="1" dirty="0"/>
              <a:t>Rechtliche Betreuung: </a:t>
            </a:r>
            <a:br>
              <a:rPr lang="de-DE" sz="4000" b="1" dirty="0"/>
            </a:br>
            <a:r>
              <a:rPr lang="de-DE" sz="4000" b="1" dirty="0"/>
              <a:t>Theorie und Praxis</a:t>
            </a:r>
            <a:r>
              <a:rPr lang="de-DE" sz="4000" dirty="0"/>
              <a:t> </a:t>
            </a:r>
            <a:endParaRPr lang="de-DE" sz="400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Kostenträger einer rechtlichen Betreuung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mittelloser Betreuter 		= 	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Allgemeinheit kommt für die Kosten auf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DE" dirty="0" smtClean="0"/>
              <a:t>nicht mittelloser Betreuter	= 	</a:t>
            </a:r>
            <a:r>
              <a:rPr lang="de-DE" b="1" dirty="0" smtClean="0">
                <a:solidFill>
                  <a:srgbClr val="FF0000"/>
                </a:solidFill>
              </a:rPr>
              <a:t>Selbstzahler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Als nicht mittellos (d.h. „vermögend“) gilt man ab 5000,-- €. </a:t>
            </a:r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58151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Rechtliche Betreuung: </a:t>
            </a:r>
            <a:br>
              <a:rPr lang="de-DE" b="1" dirty="0"/>
            </a:br>
            <a:r>
              <a:rPr lang="de-DE" b="1" dirty="0"/>
              <a:t>Theorie und Praxis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Vergütung</a:t>
            </a:r>
            <a:r>
              <a:rPr lang="de-DE" b="1" dirty="0" smtClean="0"/>
              <a:t> eines Berufsbetreuers berechnet sich nach</a:t>
            </a:r>
          </a:p>
          <a:p>
            <a:pPr marL="0" indent="0">
              <a:buNone/>
            </a:pPr>
            <a:endParaRPr lang="de-DE" b="1" dirty="0" smtClean="0"/>
          </a:p>
          <a:p>
            <a:r>
              <a:rPr lang="de-DE" dirty="0"/>
              <a:t>Dauer der Betreuung              </a:t>
            </a:r>
          </a:p>
          <a:p>
            <a:r>
              <a:rPr lang="de-DE" dirty="0"/>
              <a:t>Wohnsitz des Betreuten          </a:t>
            </a:r>
          </a:p>
          <a:p>
            <a:r>
              <a:rPr lang="de-DE" dirty="0"/>
              <a:t>Vermögensstatus des Betreuten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92029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Rechtliche Betreuung: </a:t>
            </a:r>
            <a:br>
              <a:rPr lang="de-DE" b="1" dirty="0"/>
            </a:br>
            <a:r>
              <a:rPr lang="de-DE" b="1" dirty="0"/>
              <a:t>Theorie und Praxis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>
                <a:solidFill>
                  <a:srgbClr val="FF0000"/>
                </a:solidFill>
              </a:rPr>
              <a:t>Aufwand</a:t>
            </a:r>
            <a:r>
              <a:rPr lang="de-DE" b="1" dirty="0" smtClean="0"/>
              <a:t> eines Berufsbetreuers berechnet sich nach</a:t>
            </a:r>
          </a:p>
          <a:p>
            <a:pPr marL="0" indent="0">
              <a:buNone/>
            </a:pPr>
            <a:endParaRPr lang="de-DE" b="1" dirty="0" smtClean="0"/>
          </a:p>
          <a:p>
            <a:r>
              <a:rPr lang="de-DE" dirty="0"/>
              <a:t>w</a:t>
            </a:r>
            <a:r>
              <a:rPr lang="de-DE" dirty="0" smtClean="0"/>
              <a:t>enn es was zu tun gibt </a:t>
            </a:r>
            <a:r>
              <a:rPr lang="de-DE" strike="sngStrike" dirty="0" smtClean="0"/>
              <a:t>Dauer </a:t>
            </a:r>
            <a:r>
              <a:rPr lang="de-DE" strike="sngStrike" dirty="0"/>
              <a:t>der Betreuung              </a:t>
            </a:r>
          </a:p>
          <a:p>
            <a:r>
              <a:rPr lang="de-DE" dirty="0"/>
              <a:t>wenn es was zu tun gibt </a:t>
            </a:r>
            <a:r>
              <a:rPr lang="de-DE" strike="sngStrike" dirty="0" smtClean="0"/>
              <a:t>Wohnsitz </a:t>
            </a:r>
            <a:r>
              <a:rPr lang="de-DE" strike="sngStrike" dirty="0"/>
              <a:t>des Betreuten          </a:t>
            </a:r>
          </a:p>
          <a:p>
            <a:r>
              <a:rPr lang="de-DE" dirty="0"/>
              <a:t>wenn es was zu tun gibt </a:t>
            </a:r>
            <a:r>
              <a:rPr lang="de-DE" strike="sngStrike" dirty="0" smtClean="0"/>
              <a:t>Vermögensstatus </a:t>
            </a:r>
            <a:r>
              <a:rPr lang="de-DE" strike="sngStrike" dirty="0"/>
              <a:t>des Betreuten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1649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="1" dirty="0"/>
              <a:t>Rechtliche Betreuung: </a:t>
            </a:r>
            <a:br>
              <a:rPr lang="de-DE" sz="4000" b="1" dirty="0"/>
            </a:br>
            <a:r>
              <a:rPr lang="de-DE" sz="4000" b="1" dirty="0"/>
              <a:t>Theorie und Praxis</a:t>
            </a:r>
            <a:r>
              <a:rPr lang="de-DE" sz="4000" dirty="0"/>
              <a:t> </a:t>
            </a:r>
            <a:endParaRPr lang="de-DE" sz="400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Aufgabenkreise der rechtlichen Betreuung</a:t>
            </a:r>
            <a:r>
              <a:rPr lang="de-DE" dirty="0" smtClean="0"/>
              <a:t>, insb.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Gesundheitsfürsorge</a:t>
            </a:r>
          </a:p>
          <a:p>
            <a:r>
              <a:rPr lang="de-DE" dirty="0" smtClean="0"/>
              <a:t>Vermögenssorge</a:t>
            </a:r>
            <a:endParaRPr lang="de-DE" dirty="0" smtClean="0"/>
          </a:p>
          <a:p>
            <a:r>
              <a:rPr lang="de-DE" dirty="0" smtClean="0"/>
              <a:t>Behördenangelegenheiten</a:t>
            </a:r>
          </a:p>
          <a:p>
            <a:r>
              <a:rPr lang="de-DE" dirty="0" smtClean="0"/>
              <a:t>Wohnungs- </a:t>
            </a:r>
            <a:r>
              <a:rPr lang="de-DE" dirty="0" smtClean="0"/>
              <a:t>bzw. Heimangelegenheiten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48915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="1" dirty="0"/>
              <a:t>Rechtliche Betreuung: </a:t>
            </a:r>
            <a:br>
              <a:rPr lang="de-DE" sz="4000" b="1" dirty="0"/>
            </a:br>
            <a:r>
              <a:rPr lang="de-DE" sz="4000" b="1" dirty="0"/>
              <a:t>Theorie und Praxis</a:t>
            </a:r>
            <a:r>
              <a:rPr lang="de-DE" sz="4000" dirty="0"/>
              <a:t> </a:t>
            </a:r>
            <a:endParaRPr lang="de-DE" sz="400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Gesundheitsfürsorge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Sicherstellung </a:t>
            </a:r>
            <a:r>
              <a:rPr lang="de-DE" dirty="0" smtClean="0"/>
              <a:t>eines (adäquaten) Krankenversicherungsschutzes</a:t>
            </a:r>
          </a:p>
          <a:p>
            <a:r>
              <a:rPr lang="de-DE" dirty="0" smtClean="0"/>
              <a:t>Sicherstellung ärztliche Behandlung (Vorsorge, Heilbehandlung, ggf. Reha)</a:t>
            </a:r>
            <a:endParaRPr lang="de-DE" dirty="0" smtClean="0"/>
          </a:p>
          <a:p>
            <a:r>
              <a:rPr lang="de-DE" dirty="0" smtClean="0"/>
              <a:t>ggf. Beauftragung </a:t>
            </a:r>
            <a:r>
              <a:rPr lang="de-DE" dirty="0" smtClean="0"/>
              <a:t>von Pflegediensten</a:t>
            </a:r>
          </a:p>
          <a:p>
            <a:r>
              <a:rPr lang="de-DE" dirty="0" smtClean="0"/>
              <a:t>nicht selten auch Überzeugungsarbeit am Betreuten </a:t>
            </a:r>
            <a:endParaRPr lang="de-DE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7115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="1" dirty="0"/>
              <a:t>Rechtliche Betreuung: </a:t>
            </a:r>
            <a:br>
              <a:rPr lang="de-DE" sz="4000" b="1" dirty="0"/>
            </a:br>
            <a:r>
              <a:rPr lang="de-DE" sz="4000" b="1" dirty="0"/>
              <a:t>Theorie und Praxis</a:t>
            </a:r>
            <a:r>
              <a:rPr lang="de-DE" sz="4000" dirty="0"/>
              <a:t> </a:t>
            </a:r>
            <a:endParaRPr lang="de-DE" sz="400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600" b="1" dirty="0" smtClean="0"/>
              <a:t>Vermögenssorge</a:t>
            </a:r>
            <a:endParaRPr lang="de-DE" sz="2600" b="1" dirty="0" smtClean="0"/>
          </a:p>
          <a:p>
            <a:pPr marL="0" indent="0">
              <a:buNone/>
            </a:pPr>
            <a:endParaRPr lang="de-DE" sz="2600" dirty="0" smtClean="0"/>
          </a:p>
          <a:p>
            <a:r>
              <a:rPr lang="de-DE" sz="2600" dirty="0" smtClean="0"/>
              <a:t>Verwaltung </a:t>
            </a:r>
            <a:r>
              <a:rPr lang="de-DE" sz="2600" dirty="0" smtClean="0"/>
              <a:t>bzw. Regelung der vermögensrechtlichen Angelegenheiten</a:t>
            </a:r>
            <a:endParaRPr lang="de-DE" sz="2600" dirty="0" smtClean="0"/>
          </a:p>
          <a:p>
            <a:r>
              <a:rPr lang="de-DE" sz="2600" dirty="0" smtClean="0"/>
              <a:t>Beantragung </a:t>
            </a:r>
            <a:r>
              <a:rPr lang="de-DE" sz="2600" dirty="0" smtClean="0"/>
              <a:t>Rente, ALG I, ALG II (Hartz IV), Wohngeld, Pflegegeld, etc</a:t>
            </a:r>
            <a:r>
              <a:rPr lang="de-DE" sz="2600" dirty="0"/>
              <a:t>. (sofern anspruchsberechtigt)</a:t>
            </a:r>
            <a:endParaRPr lang="de-DE" sz="2600" dirty="0" smtClean="0"/>
          </a:p>
          <a:p>
            <a:r>
              <a:rPr lang="de-DE" sz="2600" dirty="0" smtClean="0"/>
              <a:t>Betreute sind aber auch berufstätig und verdienen ihr „eigenes Geld“</a:t>
            </a:r>
            <a:endParaRPr lang="de-DE" sz="2600" dirty="0" smtClean="0"/>
          </a:p>
          <a:p>
            <a:r>
              <a:rPr lang="de-DE" sz="2600" dirty="0" smtClean="0"/>
              <a:t>(häufig) Schuldenregulierung</a:t>
            </a:r>
            <a:endParaRPr lang="de-DE" sz="2600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0491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="1" dirty="0"/>
              <a:t>Rechtliche Betreuung: </a:t>
            </a:r>
            <a:br>
              <a:rPr lang="de-DE" sz="4000" b="1" dirty="0"/>
            </a:br>
            <a:r>
              <a:rPr lang="de-DE" sz="4000" b="1" dirty="0"/>
              <a:t>Theorie und Praxis</a:t>
            </a:r>
            <a:r>
              <a:rPr lang="de-DE" sz="4000" dirty="0"/>
              <a:t> </a:t>
            </a:r>
            <a:endParaRPr lang="de-DE" sz="400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Behördenangelegenheiten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eigentlich gar kein gesonderter – d.h. inhaltlich definierter</a:t>
            </a:r>
            <a:r>
              <a:rPr lang="de-DE" dirty="0"/>
              <a:t> </a:t>
            </a:r>
            <a:r>
              <a:rPr lang="de-DE" dirty="0" smtClean="0"/>
              <a:t>– Aufgabenkreis</a:t>
            </a:r>
          </a:p>
          <a:p>
            <a:r>
              <a:rPr lang="de-DE" dirty="0" smtClean="0"/>
              <a:t>dennoch notwendig zur Klarstellung der Vertretungsberechtigung gegenüber Behörden</a:t>
            </a:r>
          </a:p>
          <a:p>
            <a:r>
              <a:rPr lang="de-DE" dirty="0" smtClean="0"/>
              <a:t>(ansonsten würden „die“ mitunter gar nicht mit mir reden)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72369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 smtClean="0"/>
              <a:t>Vorstellung</a:t>
            </a:r>
            <a:endParaRPr lang="de-DE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0" y="2556932"/>
            <a:ext cx="10142621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400" b="1" dirty="0" smtClean="0"/>
              <a:t>Tanja Tiegs				</a:t>
            </a:r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8350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="1" dirty="0"/>
              <a:t>Rechtliche Betreuung: </a:t>
            </a:r>
            <a:br>
              <a:rPr lang="de-DE" sz="4000" b="1" dirty="0"/>
            </a:br>
            <a:r>
              <a:rPr lang="de-DE" sz="4000" b="1" dirty="0"/>
              <a:t>Theorie und Praxis</a:t>
            </a:r>
            <a:r>
              <a:rPr lang="de-DE" sz="4000" dirty="0"/>
              <a:t> </a:t>
            </a:r>
            <a:endParaRPr lang="de-DE" sz="400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Wohnungsangelegenheiten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Wohnraumerhaltung – Vermeidung von Obdachlosigkeit</a:t>
            </a:r>
          </a:p>
          <a:p>
            <a:r>
              <a:rPr lang="de-DE" dirty="0" smtClean="0"/>
              <a:t>Prüfung und ggf. Abschluss von Mietverträgen</a:t>
            </a:r>
          </a:p>
          <a:p>
            <a:r>
              <a:rPr lang="de-DE" dirty="0" smtClean="0"/>
              <a:t>Sicherung des Lebens in eigener Wohnung (so lange wie möglich</a:t>
            </a:r>
            <a:r>
              <a:rPr lang="de-DE" dirty="0" smtClean="0"/>
              <a:t>)</a:t>
            </a:r>
          </a:p>
          <a:p>
            <a:r>
              <a:rPr lang="de-DE" dirty="0" smtClean="0"/>
              <a:t>jedoch </a:t>
            </a:r>
            <a:r>
              <a:rPr lang="de-DE" dirty="0" smtClean="0">
                <a:solidFill>
                  <a:srgbClr val="FF0000"/>
                </a:solidFill>
              </a:rPr>
              <a:t>kein Wohnungsbetretungsrecht</a:t>
            </a:r>
            <a:r>
              <a:rPr lang="de-DE" dirty="0" smtClean="0"/>
              <a:t> gegen den Willen des Betreuten!</a:t>
            </a:r>
            <a:endParaRPr lang="de-DE" dirty="0" smtClean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15104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="1" dirty="0"/>
              <a:t>Rechtliche Betreuung: </a:t>
            </a:r>
            <a:br>
              <a:rPr lang="de-DE" sz="4000" b="1" dirty="0"/>
            </a:br>
            <a:r>
              <a:rPr lang="de-DE" sz="4000" b="1" dirty="0"/>
              <a:t>Theorie und Praxis</a:t>
            </a:r>
            <a:r>
              <a:rPr lang="de-DE" sz="4000" dirty="0"/>
              <a:t> </a:t>
            </a:r>
            <a:endParaRPr lang="de-DE" sz="400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Heimangelegenheiten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freien </a:t>
            </a:r>
            <a:r>
              <a:rPr lang="de-DE" dirty="0" smtClean="0"/>
              <a:t>Heimplatz suchen…   …und finden (oft gar nicht so einfach)</a:t>
            </a:r>
          </a:p>
          <a:p>
            <a:r>
              <a:rPr lang="de-DE" dirty="0" smtClean="0"/>
              <a:t>ggf. auch in Vertretung (des Betreuten) </a:t>
            </a:r>
            <a:r>
              <a:rPr lang="de-DE" dirty="0" smtClean="0"/>
              <a:t>Heimvertrag abschließen</a:t>
            </a:r>
            <a:endParaRPr lang="de-DE" dirty="0" smtClean="0"/>
          </a:p>
          <a:p>
            <a:r>
              <a:rPr lang="de-DE" dirty="0" smtClean="0"/>
              <a:t>Interessen des Betreuten </a:t>
            </a:r>
            <a:r>
              <a:rPr lang="de-DE" dirty="0" smtClean="0"/>
              <a:t>(dauerhaft) gegenüber </a:t>
            </a:r>
            <a:r>
              <a:rPr lang="de-DE" dirty="0" smtClean="0"/>
              <a:t>der Einrichtung vertreten</a:t>
            </a:r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26076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="1" dirty="0"/>
              <a:t>Rechtliche Betreuung: </a:t>
            </a:r>
            <a:br>
              <a:rPr lang="de-DE" sz="4000" b="1" dirty="0"/>
            </a:br>
            <a:r>
              <a:rPr lang="de-DE" sz="4000" b="1" dirty="0"/>
              <a:t>Theorie und Praxis</a:t>
            </a:r>
            <a:r>
              <a:rPr lang="de-DE" sz="4000" dirty="0"/>
              <a:t> </a:t>
            </a:r>
            <a:endParaRPr lang="de-DE" sz="400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 smtClean="0"/>
              <a:t>Für alle Aufgabenkreise gilt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>
                <a:solidFill>
                  <a:schemeClr val="tx1"/>
                </a:solidFill>
              </a:rPr>
              <a:t>Rechtliche Betreuung ist </a:t>
            </a:r>
            <a:r>
              <a:rPr lang="de-DE" dirty="0" smtClean="0">
                <a:solidFill>
                  <a:srgbClr val="FF0000"/>
                </a:solidFill>
              </a:rPr>
              <a:t>keine </a:t>
            </a:r>
            <a:r>
              <a:rPr lang="de-DE" dirty="0" smtClean="0">
                <a:solidFill>
                  <a:srgbClr val="FF0000"/>
                </a:solidFill>
              </a:rPr>
              <a:t>Entmündigung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Einwilligungsvorbehalt ist jedoch </a:t>
            </a:r>
            <a:r>
              <a:rPr lang="de-DE" dirty="0" smtClean="0">
                <a:solidFill>
                  <a:schemeClr val="tx1"/>
                </a:solidFill>
              </a:rPr>
              <a:t>möglich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Betreute sind aber i.d.R</a:t>
            </a:r>
            <a:r>
              <a:rPr lang="de-DE" dirty="0" smtClean="0">
                <a:solidFill>
                  <a:schemeClr val="tx1"/>
                </a:solidFill>
              </a:rPr>
              <a:t>. geschäftsfähig und dürfen - wie alle anderen auch - „dumme Entscheidungen“ treffen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Wunsch </a:t>
            </a:r>
            <a:r>
              <a:rPr lang="de-DE" dirty="0" smtClean="0">
                <a:solidFill>
                  <a:schemeClr val="tx1"/>
                </a:solidFill>
              </a:rPr>
              <a:t>und Wille des Betreuten sind für Betreuer handlungsweisend</a:t>
            </a:r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62174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="1" dirty="0"/>
              <a:t>Rechtliche Betreuung: </a:t>
            </a:r>
            <a:br>
              <a:rPr lang="de-DE" sz="4000" b="1" dirty="0"/>
            </a:br>
            <a:r>
              <a:rPr lang="de-DE" sz="4000" b="1" dirty="0"/>
              <a:t>Theorie und Praxis</a:t>
            </a:r>
            <a:r>
              <a:rPr lang="de-DE" sz="4000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/>
              <a:t>Rechtliche Betreuung als Beruf</a:t>
            </a:r>
          </a:p>
          <a:p>
            <a:pPr marL="0" indent="0">
              <a:buNone/>
            </a:pPr>
            <a:endParaRPr lang="de-DE" b="1" dirty="0"/>
          </a:p>
          <a:p>
            <a:r>
              <a:rPr lang="de-DE" dirty="0" smtClean="0"/>
              <a:t>nur </a:t>
            </a:r>
            <a:r>
              <a:rPr lang="de-DE" b="1" dirty="0" smtClean="0"/>
              <a:t>9 </a:t>
            </a:r>
            <a:r>
              <a:rPr lang="de-DE" b="1" dirty="0" err="1" smtClean="0"/>
              <a:t>to</a:t>
            </a:r>
            <a:r>
              <a:rPr lang="de-DE" b="1" dirty="0" smtClean="0"/>
              <a:t> 5</a:t>
            </a:r>
            <a:r>
              <a:rPr lang="de-DE" dirty="0" smtClean="0"/>
              <a:t> lässt der Job nicht zu</a:t>
            </a:r>
          </a:p>
          <a:p>
            <a:r>
              <a:rPr lang="de-DE" b="1" dirty="0" smtClean="0"/>
              <a:t>24/7</a:t>
            </a:r>
            <a:r>
              <a:rPr lang="de-DE" dirty="0" smtClean="0"/>
              <a:t> macht die eigene Gesundheit auf Dauer nicht mit</a:t>
            </a:r>
          </a:p>
          <a:p>
            <a:r>
              <a:rPr lang="de-DE" b="1" dirty="0" smtClean="0"/>
              <a:t>Urlaub/Krankheit</a:t>
            </a:r>
            <a:r>
              <a:rPr lang="de-DE" dirty="0" smtClean="0"/>
              <a:t> ist eigentlich verboten</a:t>
            </a:r>
          </a:p>
          <a:p>
            <a:endParaRPr lang="de-DE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 smtClean="0"/>
          </a:p>
          <a:p>
            <a:r>
              <a:rPr lang="de-DE" b="1" u="sng" dirty="0" smtClean="0"/>
              <a:t>&gt;</a:t>
            </a:r>
            <a:r>
              <a:rPr lang="de-DE" b="1" dirty="0" smtClean="0"/>
              <a:t> 40 bis </a:t>
            </a:r>
            <a:r>
              <a:rPr lang="de-DE" b="1" u="sng" dirty="0" smtClean="0"/>
              <a:t>&lt;</a:t>
            </a:r>
            <a:r>
              <a:rPr lang="de-DE" b="1" dirty="0" smtClean="0"/>
              <a:t> 50 Fälle </a:t>
            </a:r>
            <a:r>
              <a:rPr lang="de-DE" dirty="0" smtClean="0"/>
              <a:t>sind „normal“</a:t>
            </a:r>
          </a:p>
          <a:p>
            <a:r>
              <a:rPr lang="de-DE" b="1" dirty="0" smtClean="0"/>
              <a:t>Vergütungspauschalen</a:t>
            </a:r>
            <a:r>
              <a:rPr lang="de-DE" dirty="0" smtClean="0"/>
              <a:t>               nach VBVG</a:t>
            </a:r>
          </a:p>
          <a:p>
            <a:r>
              <a:rPr lang="de-DE" dirty="0" smtClean="0"/>
              <a:t>Leicht oder schwer verdientes Geld - die </a:t>
            </a:r>
            <a:r>
              <a:rPr lang="de-DE" b="1" dirty="0" smtClean="0"/>
              <a:t>Mischung</a:t>
            </a:r>
            <a:r>
              <a:rPr lang="de-DE" dirty="0" smtClean="0"/>
              <a:t> macht´s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064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="1" dirty="0"/>
              <a:t>Rechtliche Betreuung: </a:t>
            </a:r>
            <a:br>
              <a:rPr lang="de-DE" sz="4000" b="1" dirty="0"/>
            </a:br>
            <a:r>
              <a:rPr lang="de-DE" sz="4000" b="1" dirty="0"/>
              <a:t>Theorie und Praxis</a:t>
            </a:r>
            <a:r>
              <a:rPr lang="de-DE" sz="4000" dirty="0"/>
              <a:t> </a:t>
            </a:r>
            <a:endParaRPr lang="de-DE" sz="400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 smtClean="0"/>
              <a:t>Erwartungshaltung an einen Berufsbetreuer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Rechtliche Betreuung		=		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RICHTIG</a:t>
            </a:r>
            <a:r>
              <a:rPr lang="de-DE" dirty="0" smtClean="0"/>
              <a:t>				</a:t>
            </a:r>
          </a:p>
          <a:p>
            <a:r>
              <a:rPr lang="de-DE" dirty="0" smtClean="0"/>
              <a:t>Betreuung im Alltag			=		</a:t>
            </a:r>
            <a:r>
              <a:rPr lang="de-DE" b="1" dirty="0" smtClean="0">
                <a:solidFill>
                  <a:srgbClr val="FF0000"/>
                </a:solidFill>
              </a:rPr>
              <a:t>FALSCH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         </a:t>
            </a:r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367015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="1" dirty="0"/>
              <a:t>Rechtliche Betreuung: </a:t>
            </a:r>
            <a:br>
              <a:rPr lang="de-DE" sz="4000" b="1" dirty="0"/>
            </a:br>
            <a:r>
              <a:rPr lang="de-DE" sz="4000" b="1" dirty="0"/>
              <a:t>Theorie und Praxis</a:t>
            </a:r>
            <a:r>
              <a:rPr lang="de-DE" sz="4000" dirty="0"/>
              <a:t> </a:t>
            </a:r>
            <a:endParaRPr lang="de-DE" sz="400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r>
              <a:rPr lang="de-DE" dirty="0" smtClean="0"/>
              <a:t>Rechtliche Betreuung 				Ambulant </a:t>
            </a:r>
            <a:r>
              <a:rPr lang="de-DE" dirty="0"/>
              <a:t>betreutes Wohnen, Pflegedienste</a:t>
            </a:r>
            <a:r>
              <a:rPr lang="de-DE" dirty="0" smtClean="0"/>
              <a:t>,									Sonstige (Alltags-/Haushaltshilfe etc.)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								</a:t>
            </a:r>
          </a:p>
          <a:p>
            <a:pPr marL="0" indent="0">
              <a:buNone/>
            </a:pPr>
            <a:r>
              <a:rPr lang="de-DE" dirty="0" smtClean="0"/>
              <a:t>       </a:t>
            </a:r>
            <a:r>
              <a:rPr lang="de-DE" dirty="0" smtClean="0">
                <a:solidFill>
                  <a:srgbClr val="FF0000"/>
                </a:solidFill>
              </a:rPr>
              <a:t>organisiert</a:t>
            </a:r>
            <a:r>
              <a:rPr lang="de-DE" dirty="0" smtClean="0"/>
              <a:t>								Betreuung im Alltag</a:t>
            </a:r>
          </a:p>
        </p:txBody>
      </p:sp>
      <p:sp>
        <p:nvSpPr>
          <p:cNvPr id="4" name="Pfeil nach oben 3"/>
          <p:cNvSpPr/>
          <p:nvPr/>
        </p:nvSpPr>
        <p:spPr>
          <a:xfrm rot="10800000">
            <a:off x="2235549" y="3930316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oben 5"/>
          <p:cNvSpPr/>
          <p:nvPr/>
        </p:nvSpPr>
        <p:spPr>
          <a:xfrm rot="5400000">
            <a:off x="4523873" y="4742047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oben 6"/>
          <p:cNvSpPr/>
          <p:nvPr/>
        </p:nvSpPr>
        <p:spPr>
          <a:xfrm>
            <a:off x="7291136" y="3930316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632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="1" dirty="0"/>
              <a:t>Rechtliche Betreuung: </a:t>
            </a:r>
            <a:br>
              <a:rPr lang="de-DE" sz="4000" b="1" dirty="0"/>
            </a:br>
            <a:r>
              <a:rPr lang="de-DE" sz="4000" b="1" dirty="0"/>
              <a:t>Theorie und Praxis</a:t>
            </a:r>
            <a:r>
              <a:rPr lang="de-DE" sz="4000" dirty="0"/>
              <a:t> </a:t>
            </a:r>
            <a:endParaRPr lang="de-DE" sz="400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r>
              <a:rPr lang="de-DE" dirty="0" smtClean="0"/>
              <a:t>Rechtliche Betreuung 				Ambulant </a:t>
            </a:r>
            <a:r>
              <a:rPr lang="de-DE" dirty="0"/>
              <a:t>betreutes Wohnen, Pflegedienste</a:t>
            </a:r>
            <a:r>
              <a:rPr lang="de-DE" dirty="0" smtClean="0"/>
              <a:t>,									Sonstige (Alltags-/Haushaltshilfe etc.)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								</a:t>
            </a:r>
          </a:p>
          <a:p>
            <a:pPr marL="0" indent="0">
              <a:buNone/>
            </a:pPr>
            <a:r>
              <a:rPr lang="de-DE" dirty="0" smtClean="0"/>
              <a:t>       </a:t>
            </a:r>
            <a:r>
              <a:rPr lang="de-DE" dirty="0" smtClean="0">
                <a:solidFill>
                  <a:srgbClr val="FF0000"/>
                </a:solidFill>
              </a:rPr>
              <a:t>prüft regelmäßig</a:t>
            </a:r>
            <a:r>
              <a:rPr lang="de-DE" dirty="0" smtClean="0"/>
              <a:t>						Betreuung im Alltag</a:t>
            </a:r>
          </a:p>
        </p:txBody>
      </p:sp>
      <p:sp>
        <p:nvSpPr>
          <p:cNvPr id="4" name="Pfeil nach oben 3"/>
          <p:cNvSpPr/>
          <p:nvPr/>
        </p:nvSpPr>
        <p:spPr>
          <a:xfrm rot="10800000">
            <a:off x="2235549" y="3930316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oben 5"/>
          <p:cNvSpPr/>
          <p:nvPr/>
        </p:nvSpPr>
        <p:spPr>
          <a:xfrm rot="5400000">
            <a:off x="4523873" y="4742047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oben 6"/>
          <p:cNvSpPr/>
          <p:nvPr/>
        </p:nvSpPr>
        <p:spPr>
          <a:xfrm>
            <a:off x="7291136" y="3930316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788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="1" dirty="0"/>
              <a:t>Rechtliche Betreuung: </a:t>
            </a:r>
            <a:br>
              <a:rPr lang="de-DE" sz="4000" b="1" dirty="0"/>
            </a:br>
            <a:r>
              <a:rPr lang="de-DE" sz="4000" b="1" dirty="0"/>
              <a:t>Theorie und Praxis</a:t>
            </a:r>
            <a:r>
              <a:rPr lang="de-DE" sz="4000" dirty="0"/>
              <a:t> </a:t>
            </a:r>
            <a:endParaRPr lang="de-DE" sz="400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r>
              <a:rPr lang="de-DE" dirty="0" smtClean="0"/>
              <a:t>Rechtliche Betreuung 				Ambulant </a:t>
            </a:r>
            <a:r>
              <a:rPr lang="de-DE" dirty="0"/>
              <a:t>betreutes Wohnen, Pflegedienste</a:t>
            </a:r>
            <a:r>
              <a:rPr lang="de-DE" dirty="0" smtClean="0"/>
              <a:t>,									Sonstige (Alltags-/Haushaltshilfe etc.)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								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       passt ggf. an	</a:t>
            </a:r>
            <a:r>
              <a:rPr lang="de-DE" dirty="0" smtClean="0"/>
              <a:t>						Betreuung im Alltag</a:t>
            </a:r>
          </a:p>
        </p:txBody>
      </p:sp>
      <p:sp>
        <p:nvSpPr>
          <p:cNvPr id="4" name="Pfeil nach oben 3"/>
          <p:cNvSpPr/>
          <p:nvPr/>
        </p:nvSpPr>
        <p:spPr>
          <a:xfrm rot="10800000">
            <a:off x="2235549" y="3930316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oben 5"/>
          <p:cNvSpPr/>
          <p:nvPr/>
        </p:nvSpPr>
        <p:spPr>
          <a:xfrm rot="5400000">
            <a:off x="4523873" y="4742047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oben 6"/>
          <p:cNvSpPr/>
          <p:nvPr/>
        </p:nvSpPr>
        <p:spPr>
          <a:xfrm>
            <a:off x="7291136" y="3930316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70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="1" dirty="0"/>
              <a:t>Rechtliche Betreuung: </a:t>
            </a:r>
            <a:br>
              <a:rPr lang="de-DE" sz="4000" b="1" dirty="0"/>
            </a:br>
            <a:r>
              <a:rPr lang="de-DE" sz="4000" b="1" dirty="0"/>
              <a:t>Theorie und Praxis</a:t>
            </a:r>
            <a:r>
              <a:rPr lang="de-DE" sz="4000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b="1" dirty="0" smtClean="0">
                <a:solidFill>
                  <a:schemeClr val="accent1"/>
                </a:solidFill>
              </a:rPr>
              <a:t>Betreuungsrechtsreform 2023…</a:t>
            </a:r>
          </a:p>
          <a:p>
            <a:pPr marL="0" indent="0">
              <a:buNone/>
            </a:pPr>
            <a:endParaRPr lang="de-DE" b="1" dirty="0" smtClean="0">
              <a:solidFill>
                <a:schemeClr val="accent1"/>
              </a:solidFill>
            </a:endParaRPr>
          </a:p>
          <a:p>
            <a:r>
              <a:rPr lang="de-DE" dirty="0"/>
              <a:t>m</a:t>
            </a:r>
            <a:r>
              <a:rPr lang="de-DE" dirty="0" smtClean="0"/>
              <a:t>ehr </a:t>
            </a:r>
            <a:r>
              <a:rPr lang="de-DE" dirty="0" smtClean="0"/>
              <a:t>ehrenamtliche Betreuung</a:t>
            </a:r>
          </a:p>
          <a:p>
            <a:r>
              <a:rPr lang="de-DE" dirty="0" smtClean="0"/>
              <a:t>Betreuungsbehörde übernimmt mehr Aufgaben</a:t>
            </a:r>
          </a:p>
          <a:p>
            <a:r>
              <a:rPr lang="de-DE" dirty="0"/>
              <a:t>f</a:t>
            </a:r>
            <a:r>
              <a:rPr lang="de-DE" dirty="0" smtClean="0"/>
              <a:t>ür </a:t>
            </a:r>
            <a:r>
              <a:rPr lang="de-DE" dirty="0" smtClean="0"/>
              <a:t>Berufsbetreuer „nur noch“ die schweren Fälle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b="1" dirty="0" smtClean="0">
                <a:solidFill>
                  <a:srgbClr val="FF0000"/>
                </a:solidFill>
              </a:rPr>
              <a:t>…Betreuungsrechtsreform 2023</a:t>
            </a:r>
          </a:p>
          <a:p>
            <a:pPr marL="0" indent="0">
              <a:buNone/>
            </a:pPr>
            <a:endParaRPr lang="de-DE" b="1" dirty="0" smtClean="0">
              <a:solidFill>
                <a:srgbClr val="FF0000"/>
              </a:solidFill>
            </a:endParaRPr>
          </a:p>
          <a:p>
            <a:r>
              <a:rPr lang="de-DE" dirty="0"/>
              <a:t>n</a:t>
            </a:r>
            <a:r>
              <a:rPr lang="de-DE" dirty="0" smtClean="0"/>
              <a:t>eue </a:t>
            </a:r>
            <a:r>
              <a:rPr lang="de-DE" dirty="0" smtClean="0"/>
              <a:t>Vorgaben „verschlimmbessern“ die Arbeitsbedingungen</a:t>
            </a:r>
          </a:p>
          <a:p>
            <a:r>
              <a:rPr lang="de-DE" dirty="0"/>
              <a:t>s</a:t>
            </a:r>
            <a:r>
              <a:rPr lang="de-DE" dirty="0" smtClean="0"/>
              <a:t>chwere </a:t>
            </a:r>
            <a:r>
              <a:rPr lang="de-DE" dirty="0" smtClean="0"/>
              <a:t>Fälle = </a:t>
            </a:r>
            <a:r>
              <a:rPr lang="de-DE" dirty="0" smtClean="0"/>
              <a:t>mehr </a:t>
            </a:r>
            <a:r>
              <a:rPr lang="de-DE" dirty="0" smtClean="0"/>
              <a:t>Aufwand  </a:t>
            </a:r>
            <a:r>
              <a:rPr lang="de-DE" dirty="0" smtClean="0"/>
              <a:t>  </a:t>
            </a:r>
            <a:r>
              <a:rPr lang="de-DE" dirty="0" smtClean="0"/>
              <a:t>(ohne Anpassung der Vergütung)</a:t>
            </a:r>
          </a:p>
          <a:p>
            <a:r>
              <a:rPr lang="de-DE" dirty="0" smtClean="0"/>
              <a:t>m</a:t>
            </a:r>
            <a:r>
              <a:rPr lang="de-DE" dirty="0" smtClean="0"/>
              <a:t>ehr „ehrenamtliche Arbeit“ für mich</a:t>
            </a:r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12073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/>
              <a:t>Fallbeispiele</a:t>
            </a:r>
            <a:r>
              <a:rPr lang="de-DE" sz="5400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nicht ganz alltägliche…</a:t>
            </a:r>
            <a:r>
              <a:rPr lang="de-DE" dirty="0" smtClean="0"/>
              <a:t>	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mit Bezug zu Demenz…</a:t>
            </a:r>
          </a:p>
        </p:txBody>
      </p:sp>
    </p:spTree>
    <p:extLst>
      <p:ext uri="{BB962C8B-B14F-4D97-AF65-F5344CB8AC3E}">
        <p14:creationId xmlns:p14="http://schemas.microsoft.com/office/powerpoint/2010/main" val="169841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 smtClean="0"/>
              <a:t>Vorstellung</a:t>
            </a:r>
            <a:endParaRPr lang="de-DE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0" y="2556932"/>
            <a:ext cx="10142621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400" b="1" dirty="0" smtClean="0"/>
              <a:t>Tanja Tiegs					</a:t>
            </a:r>
            <a:r>
              <a:rPr lang="de-DE" dirty="0" smtClean="0"/>
              <a:t>In meinem „ersten Leben“ …</a:t>
            </a:r>
          </a:p>
          <a:p>
            <a:pPr marL="0" indent="0">
              <a:buNone/>
            </a:pPr>
            <a:r>
              <a:rPr lang="de-DE" dirty="0" smtClean="0"/>
              <a:t>					 				</a:t>
            </a:r>
            <a:r>
              <a:rPr lang="de-DE" b="1" dirty="0" smtClean="0"/>
              <a:t>Rechtsanwalts- und </a:t>
            </a:r>
            <a:r>
              <a:rPr lang="de-DE" b="1" dirty="0" smtClean="0"/>
              <a:t>Notarfachangestellte</a:t>
            </a:r>
            <a:r>
              <a:rPr lang="de-DE" dirty="0" smtClean="0"/>
              <a:t>										(Ausbildung)</a:t>
            </a:r>
          </a:p>
          <a:p>
            <a:pPr marL="0" indent="0">
              <a:buNone/>
            </a:pPr>
            <a:r>
              <a:rPr lang="de-DE" b="1" dirty="0"/>
              <a:t>	</a:t>
            </a:r>
            <a:r>
              <a:rPr lang="de-DE" b="1" dirty="0" smtClean="0"/>
              <a:t>								Rechtsfachwirtin  </a:t>
            </a:r>
            <a:r>
              <a:rPr lang="de-DE" dirty="0"/>
              <a:t>							</a:t>
            </a:r>
            <a:r>
              <a:rPr lang="de-DE" dirty="0" smtClean="0"/>
              <a:t>							</a:t>
            </a:r>
            <a:r>
              <a:rPr lang="de-DE" dirty="0"/>
              <a:t>		</a:t>
            </a:r>
            <a:r>
              <a:rPr lang="de-DE" dirty="0" smtClean="0"/>
              <a:t>(Fortbildung)</a:t>
            </a:r>
            <a:endParaRPr lang="de-DE" b="1" dirty="0" smtClean="0"/>
          </a:p>
          <a:p>
            <a:pPr marL="0" indent="0">
              <a:buNone/>
            </a:pPr>
            <a:r>
              <a:rPr lang="de-DE" b="1" dirty="0" smtClean="0"/>
              <a:t>									rund 25 Jahre Berufserfahrung</a:t>
            </a:r>
          </a:p>
          <a:p>
            <a:pPr marL="0" indent="0">
              <a:buNone/>
            </a:pPr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25634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/>
              <a:t>Fallbeispiele</a:t>
            </a:r>
            <a:r>
              <a:rPr lang="de-DE" sz="5400" dirty="0"/>
              <a:t> 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nicht ganz alltägliche…</a:t>
            </a:r>
            <a:r>
              <a:rPr lang="de-DE" dirty="0" smtClean="0"/>
              <a:t>	</a:t>
            </a:r>
          </a:p>
          <a:p>
            <a:endParaRPr lang="de-DE" dirty="0" smtClean="0"/>
          </a:p>
          <a:p>
            <a:r>
              <a:rPr lang="de-DE" dirty="0" smtClean="0"/>
              <a:t>30 Minuten Betreuung</a:t>
            </a:r>
          </a:p>
          <a:p>
            <a:r>
              <a:rPr lang="de-DE" dirty="0" smtClean="0"/>
              <a:t>Hochzeitstag auf hoher See</a:t>
            </a:r>
          </a:p>
          <a:p>
            <a:r>
              <a:rPr lang="de-DE" dirty="0" smtClean="0"/>
              <a:t>aus der Psychiatrie direkt ins Waffengeschäft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mit Bezug zu Demenz…</a:t>
            </a:r>
          </a:p>
        </p:txBody>
      </p:sp>
    </p:spTree>
    <p:extLst>
      <p:ext uri="{BB962C8B-B14F-4D97-AF65-F5344CB8AC3E}">
        <p14:creationId xmlns:p14="http://schemas.microsoft.com/office/powerpoint/2010/main" val="146450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/>
              <a:t>Fallbeispiele</a:t>
            </a:r>
            <a:r>
              <a:rPr lang="de-DE" sz="5400" dirty="0"/>
              <a:t> 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 smtClean="0"/>
              <a:t>nicht ganz alltägliche…</a:t>
            </a:r>
            <a:r>
              <a:rPr lang="de-DE" dirty="0" smtClean="0"/>
              <a:t>	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 smtClean="0"/>
              <a:t>mit Bezug zu Demenz…</a:t>
            </a:r>
          </a:p>
          <a:p>
            <a:endParaRPr lang="de-DE" dirty="0" smtClean="0"/>
          </a:p>
          <a:p>
            <a:r>
              <a:rPr lang="de-DE" dirty="0" smtClean="0"/>
              <a:t>Medikamente zur Ruhigstellung</a:t>
            </a:r>
          </a:p>
          <a:p>
            <a:r>
              <a:rPr lang="de-DE" dirty="0" smtClean="0"/>
              <a:t>Entscheidung über Magensonde</a:t>
            </a:r>
          </a:p>
          <a:p>
            <a:r>
              <a:rPr lang="de-DE" dirty="0" smtClean="0"/>
              <a:t>klare </a:t>
            </a:r>
            <a:r>
              <a:rPr lang="de-DE" dirty="0" smtClean="0"/>
              <a:t>und trübe </a:t>
            </a:r>
            <a:r>
              <a:rPr lang="de-DE" dirty="0" smtClean="0"/>
              <a:t>Momente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(Einwilligungsfähigkeit?)</a:t>
            </a:r>
            <a:endParaRPr lang="de-DE" dirty="0" smtClean="0"/>
          </a:p>
          <a:p>
            <a:r>
              <a:rPr lang="de-DE" dirty="0" smtClean="0"/>
              <a:t>Angehörige schießen </a:t>
            </a:r>
            <a:r>
              <a:rPr lang="de-DE" dirty="0" smtClean="0"/>
              <a:t>quer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34841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="1" dirty="0" smtClean="0"/>
              <a:t>Empfehlungen </a:t>
            </a:r>
            <a:br>
              <a:rPr lang="de-DE" sz="4000" b="1" dirty="0" smtClean="0"/>
            </a:br>
            <a:r>
              <a:rPr lang="de-DE" sz="4000" b="1" dirty="0" smtClean="0"/>
              <a:t>im Umgang mit Betreuten</a:t>
            </a:r>
            <a:endParaRPr lang="de-DE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>
                <a:solidFill>
                  <a:schemeClr val="tx1"/>
                </a:solidFill>
              </a:rPr>
              <a:t>Es gäbe so viel zu empfehlen…</a:t>
            </a: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Denken Sie frühzeitig (rechtzeitig) an eine </a:t>
            </a:r>
            <a:r>
              <a:rPr lang="de-DE" dirty="0" smtClean="0">
                <a:solidFill>
                  <a:srgbClr val="FF0000"/>
                </a:solidFill>
              </a:rPr>
              <a:t>Patientenverfügung</a:t>
            </a:r>
            <a:r>
              <a:rPr lang="de-DE" dirty="0" smtClean="0">
                <a:solidFill>
                  <a:schemeClr val="tx1"/>
                </a:solidFill>
              </a:rPr>
              <a:t>!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Haben Sie ein Auge auf den </a:t>
            </a:r>
            <a:r>
              <a:rPr lang="de-DE" dirty="0" smtClean="0">
                <a:solidFill>
                  <a:srgbClr val="FF0000"/>
                </a:solidFill>
              </a:rPr>
              <a:t>Medikamentenplan</a:t>
            </a:r>
            <a:r>
              <a:rPr lang="de-DE" dirty="0" smtClean="0">
                <a:solidFill>
                  <a:schemeClr val="tx1"/>
                </a:solidFill>
              </a:rPr>
              <a:t>!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Vorsicht bei Heimverträgen: Lassen Sie sich nicht in die </a:t>
            </a:r>
            <a:r>
              <a:rPr lang="de-DE" dirty="0" smtClean="0">
                <a:solidFill>
                  <a:srgbClr val="FF0000"/>
                </a:solidFill>
              </a:rPr>
              <a:t>Haftung</a:t>
            </a:r>
            <a:r>
              <a:rPr lang="de-DE" dirty="0" smtClean="0">
                <a:solidFill>
                  <a:schemeClr val="tx1"/>
                </a:solidFill>
              </a:rPr>
              <a:t> nehmen!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Seien Sie sich – als Angehöriger – immer Ihrer </a:t>
            </a:r>
            <a:r>
              <a:rPr lang="de-DE" dirty="0" smtClean="0">
                <a:solidFill>
                  <a:srgbClr val="FF0000"/>
                </a:solidFill>
              </a:rPr>
              <a:t>Doppelrolle</a:t>
            </a:r>
            <a:r>
              <a:rPr lang="de-DE" dirty="0" smtClean="0">
                <a:solidFill>
                  <a:schemeClr val="tx1"/>
                </a:solidFill>
              </a:rPr>
              <a:t> bewusst!</a:t>
            </a:r>
            <a:endParaRPr lang="de-D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55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Vielen Dank für die Aufmerksamkeit!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sz="3000" b="1" dirty="0" smtClean="0"/>
              <a:t>Sie haben sicherlich Fragen…</a:t>
            </a:r>
            <a:endParaRPr lang="de-DE" sz="3000" b="1" dirty="0"/>
          </a:p>
        </p:txBody>
      </p:sp>
    </p:spTree>
    <p:extLst>
      <p:ext uri="{BB962C8B-B14F-4D97-AF65-F5344CB8AC3E}">
        <p14:creationId xmlns:p14="http://schemas.microsoft.com/office/powerpoint/2010/main" val="96673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 smtClean="0"/>
              <a:t>Vorstellung</a:t>
            </a:r>
            <a:endParaRPr lang="de-DE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400" b="1" dirty="0" smtClean="0"/>
              <a:t>Tanja Tiegs					</a:t>
            </a:r>
            <a:r>
              <a:rPr lang="de-DE" dirty="0" smtClean="0"/>
              <a:t>Mein persönlicher Bezug zum Thema…</a:t>
            </a:r>
          </a:p>
          <a:p>
            <a:pPr marL="0" indent="0">
              <a:buNone/>
            </a:pPr>
            <a:r>
              <a:rPr lang="de-DE" dirty="0" smtClean="0"/>
              <a:t>			 						</a:t>
            </a:r>
            <a:r>
              <a:rPr lang="de-DE" b="1" dirty="0" smtClean="0">
                <a:solidFill>
                  <a:srgbClr val="FF0000"/>
                </a:solidFill>
              </a:rPr>
              <a:t>Mutter erkrankte </a:t>
            </a:r>
            <a:r>
              <a:rPr lang="de-DE" b="1" dirty="0" smtClean="0">
                <a:solidFill>
                  <a:srgbClr val="FF0000"/>
                </a:solidFill>
              </a:rPr>
              <a:t>frühzeitig an </a:t>
            </a:r>
            <a:r>
              <a:rPr lang="de-DE" b="1" dirty="0" smtClean="0">
                <a:solidFill>
                  <a:srgbClr val="FF0000"/>
                </a:solidFill>
              </a:rPr>
              <a:t>Demenz</a:t>
            </a:r>
          </a:p>
          <a:p>
            <a:pPr marL="0" indent="0">
              <a:buNone/>
            </a:pPr>
            <a:r>
              <a:rPr lang="de-DE" dirty="0" smtClean="0"/>
              <a:t>									Vater übernahm ehrenamtliche Betreuung</a:t>
            </a:r>
          </a:p>
        </p:txBody>
      </p:sp>
    </p:spTree>
    <p:extLst>
      <p:ext uri="{BB962C8B-B14F-4D97-AF65-F5344CB8AC3E}">
        <p14:creationId xmlns:p14="http://schemas.microsoft.com/office/powerpoint/2010/main" val="212663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 smtClean="0"/>
              <a:t>Vorstellung</a:t>
            </a:r>
            <a:endParaRPr lang="de-DE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400" b="1" dirty="0" smtClean="0"/>
              <a:t>Tanja Tiegs					</a:t>
            </a:r>
            <a:r>
              <a:rPr lang="de-DE" dirty="0"/>
              <a:t>seit </a:t>
            </a:r>
            <a:r>
              <a:rPr lang="de-DE" dirty="0" smtClean="0"/>
              <a:t>2017 tätig </a:t>
            </a:r>
            <a:r>
              <a:rPr lang="de-DE" dirty="0"/>
              <a:t>(zu Beginn </a:t>
            </a:r>
            <a:r>
              <a:rPr lang="de-DE" dirty="0" smtClean="0"/>
              <a:t>ehrenamtlich)</a:t>
            </a:r>
            <a:endParaRPr lang="de-DE" dirty="0"/>
          </a:p>
          <a:p>
            <a:pPr marL="0" indent="0">
              <a:buNone/>
            </a:pPr>
            <a:r>
              <a:rPr lang="de-DE" b="1" dirty="0" smtClean="0"/>
              <a:t>Rechtliche </a:t>
            </a:r>
            <a:r>
              <a:rPr lang="de-DE" b="1" dirty="0" smtClean="0"/>
              <a:t>Betreuerin </a:t>
            </a:r>
            <a:r>
              <a:rPr lang="de-DE" dirty="0"/>
              <a:t>	</a:t>
            </a:r>
            <a:r>
              <a:rPr lang="de-DE" dirty="0" smtClean="0"/>
              <a:t>		</a:t>
            </a:r>
            <a:r>
              <a:rPr lang="de-DE" dirty="0" smtClean="0"/>
              <a:t>seit </a:t>
            </a:r>
            <a:r>
              <a:rPr lang="de-DE" dirty="0"/>
              <a:t>2018 gewerblich </a:t>
            </a:r>
            <a:r>
              <a:rPr lang="de-DE" dirty="0" smtClean="0"/>
              <a:t>(selbständige Tätigkeit)</a:t>
            </a:r>
          </a:p>
          <a:p>
            <a:pPr marL="0" indent="0">
              <a:buNone/>
            </a:pPr>
            <a:r>
              <a:rPr lang="de-DE" dirty="0" smtClean="0"/>
              <a:t> </a:t>
            </a:r>
            <a:r>
              <a:rPr lang="de-DE" dirty="0"/>
              <a:t>	</a:t>
            </a:r>
            <a:r>
              <a:rPr lang="de-DE" dirty="0" smtClean="0"/>
              <a:t>				</a:t>
            </a:r>
          </a:p>
          <a:p>
            <a:pPr marL="0" indent="0">
              <a:buNone/>
            </a:pPr>
            <a:r>
              <a:rPr lang="de-DE" dirty="0" smtClean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389101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 smtClean="0"/>
              <a:t>Vorstellung</a:t>
            </a:r>
            <a:endParaRPr lang="de-DE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400" b="1" dirty="0" smtClean="0"/>
              <a:t>Tanja Tiegs					</a:t>
            </a:r>
            <a:r>
              <a:rPr lang="de-DE" dirty="0"/>
              <a:t>seit </a:t>
            </a:r>
            <a:r>
              <a:rPr lang="de-DE" dirty="0" smtClean="0"/>
              <a:t>2017 tätig </a:t>
            </a:r>
            <a:r>
              <a:rPr lang="de-DE" dirty="0"/>
              <a:t>(zu Beginn </a:t>
            </a:r>
            <a:r>
              <a:rPr lang="de-DE" dirty="0" smtClean="0"/>
              <a:t>ehrenamtlich)</a:t>
            </a:r>
            <a:endParaRPr lang="de-DE" dirty="0"/>
          </a:p>
          <a:p>
            <a:pPr marL="0" indent="0">
              <a:buNone/>
            </a:pPr>
            <a:r>
              <a:rPr lang="de-DE" b="1" dirty="0" smtClean="0"/>
              <a:t>Rechtliche Betreuerin B.A.</a:t>
            </a:r>
            <a:r>
              <a:rPr lang="de-DE" dirty="0" smtClean="0"/>
              <a:t>		</a:t>
            </a:r>
            <a:r>
              <a:rPr lang="de-DE" dirty="0" smtClean="0"/>
              <a:t>seit </a:t>
            </a:r>
            <a:r>
              <a:rPr lang="de-DE" dirty="0"/>
              <a:t>2018 gewerblich </a:t>
            </a:r>
            <a:r>
              <a:rPr lang="de-DE" dirty="0" smtClean="0"/>
              <a:t>(selbständige Tätigkeit)</a:t>
            </a:r>
          </a:p>
          <a:p>
            <a:pPr marL="0" indent="0">
              <a:buNone/>
            </a:pPr>
            <a:r>
              <a:rPr lang="de-DE" dirty="0" smtClean="0"/>
              <a:t> </a:t>
            </a:r>
            <a:r>
              <a:rPr lang="de-DE" dirty="0"/>
              <a:t>	</a:t>
            </a:r>
            <a:r>
              <a:rPr lang="de-DE" dirty="0" smtClean="0"/>
              <a:t>								berufsbegleitendes Studium (2018 – 2022)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							Bachelor Berufsbetreuer</a:t>
            </a:r>
          </a:p>
          <a:p>
            <a:pPr marL="0" indent="0">
              <a:buNone/>
            </a:pPr>
            <a:r>
              <a:rPr lang="de-DE" dirty="0" smtClean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03152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Rechtliche Betreuung: </a:t>
            </a:r>
            <a:br>
              <a:rPr lang="de-DE" b="1" dirty="0"/>
            </a:br>
            <a:r>
              <a:rPr lang="de-DE" b="1" dirty="0"/>
              <a:t>Theorie und Praxis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b="1" dirty="0" smtClean="0"/>
          </a:p>
          <a:p>
            <a:pPr marL="0" indent="0" algn="ctr">
              <a:buNone/>
            </a:pPr>
            <a:r>
              <a:rPr lang="de-DE" sz="4000" b="1" dirty="0" smtClean="0"/>
              <a:t>Zur Einstimmung…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9673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Rechtliche Betreuung: </a:t>
            </a:r>
            <a:br>
              <a:rPr lang="de-DE" b="1" dirty="0"/>
            </a:br>
            <a:r>
              <a:rPr lang="de-DE" b="1" dirty="0"/>
              <a:t>Theorie und Praxis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b="1" dirty="0" smtClean="0"/>
          </a:p>
          <a:p>
            <a:pPr marL="0" indent="0" algn="ctr">
              <a:buNone/>
            </a:pPr>
            <a:r>
              <a:rPr lang="de-DE" sz="4000" b="1" dirty="0" smtClean="0"/>
              <a:t>komplex</a:t>
            </a:r>
            <a:r>
              <a:rPr lang="de-DE" sz="4000" b="1" dirty="0" smtClean="0"/>
              <a:t>?</a:t>
            </a:r>
          </a:p>
          <a:p>
            <a:pPr marL="0" indent="0" algn="ctr">
              <a:buNone/>
            </a:pPr>
            <a:endParaRPr lang="de-DE" b="1" dirty="0"/>
          </a:p>
          <a:p>
            <a:pPr marL="0" indent="0" algn="ctr">
              <a:buNone/>
            </a:pPr>
            <a:r>
              <a:rPr lang="de-DE" sz="4000" b="1" dirty="0" smtClean="0">
                <a:solidFill>
                  <a:srgbClr val="FF0000"/>
                </a:solidFill>
              </a:rPr>
              <a:t>aber sowas </a:t>
            </a:r>
            <a:r>
              <a:rPr lang="de-DE" sz="4000" b="1" dirty="0" smtClean="0">
                <a:solidFill>
                  <a:srgbClr val="FF0000"/>
                </a:solidFill>
              </a:rPr>
              <a:t>von!</a:t>
            </a:r>
          </a:p>
          <a:p>
            <a:pPr marL="0" indent="0" algn="ctr">
              <a:buNone/>
            </a:pPr>
            <a:endParaRPr lang="de-DE" sz="4000" b="1" dirty="0"/>
          </a:p>
          <a:p>
            <a:pPr marL="0" indent="0" algn="ctr">
              <a:buNone/>
            </a:pPr>
            <a:endParaRPr lang="de-DE" b="1" dirty="0" smtClean="0"/>
          </a:p>
          <a:p>
            <a:pPr marL="0" indent="0" algn="ctr">
              <a:buNone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7655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865</Words>
  <Application>Microsoft Office PowerPoint</Application>
  <PresentationFormat>Breitbild</PresentationFormat>
  <Paragraphs>276</Paragraphs>
  <Slides>43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46" baseType="lpstr">
      <vt:lpstr>Arial</vt:lpstr>
      <vt:lpstr>Garamond</vt:lpstr>
      <vt:lpstr>Organisch</vt:lpstr>
      <vt:lpstr>Aus dem Alltag einer rechtlichen Betreuerin</vt:lpstr>
      <vt:lpstr>Gliederung</vt:lpstr>
      <vt:lpstr>Vorstellung</vt:lpstr>
      <vt:lpstr>Vorstellung</vt:lpstr>
      <vt:lpstr>Vorstellung</vt:lpstr>
      <vt:lpstr>Vorstellung</vt:lpstr>
      <vt:lpstr>Vorstellung</vt:lpstr>
      <vt:lpstr>Rechtliche Betreuung:  Theorie und Praxis </vt:lpstr>
      <vt:lpstr>Rechtliche Betreuung:  Theorie und Praxis </vt:lpstr>
      <vt:lpstr>Rechtliche Betreuung:  Theorie und Praxis </vt:lpstr>
      <vt:lpstr>Rechtliche Betreuung:  Theorie und Praxis </vt:lpstr>
      <vt:lpstr>Rechtliche Betreuung:  Theorie und Praxis </vt:lpstr>
      <vt:lpstr>Rechtliche Betreuung:  Theorie und Praxis </vt:lpstr>
      <vt:lpstr>Rechtliche Betreuung:  Theorie und Praxis </vt:lpstr>
      <vt:lpstr>Rechtliche Betreuung:  Theorie und Praxis </vt:lpstr>
      <vt:lpstr>Rechtliche Betreuung:  Theorie und Praxis </vt:lpstr>
      <vt:lpstr>Rechtliche Betreuung:  Theorie und Praxis </vt:lpstr>
      <vt:lpstr>Rechtliche Betreuung: Theorie und Praxis </vt:lpstr>
      <vt:lpstr>Rechtliche Betreuung:  Theorie und Praxis </vt:lpstr>
      <vt:lpstr>Rechtliche Betreuung:  Theorie und Praxis </vt:lpstr>
      <vt:lpstr>Rechtliche Betreuung:  Theorie und Praxis </vt:lpstr>
      <vt:lpstr>Rechtliche Betreuung:  Theorie und Praxis </vt:lpstr>
      <vt:lpstr>Rechtliche Betreuung:  Theorie und Praxis </vt:lpstr>
      <vt:lpstr>Rechtliche Betreuung:  Theorie und Praxis </vt:lpstr>
      <vt:lpstr>Rechtliche Betreuung:  Theorie und Praxis </vt:lpstr>
      <vt:lpstr>Rechtliche Betreuung:  Theorie und Praxis </vt:lpstr>
      <vt:lpstr>Rechtliche Betreuung:  Theorie und Praxis </vt:lpstr>
      <vt:lpstr>Rechtliche Betreuung:  Theorie und Praxis </vt:lpstr>
      <vt:lpstr>Rechtliche Betreuung:  Theorie und Praxis </vt:lpstr>
      <vt:lpstr>Rechtliche Betreuung:  Theorie und Praxis </vt:lpstr>
      <vt:lpstr>Rechtliche Betreuung:  Theorie und Praxis </vt:lpstr>
      <vt:lpstr>Rechtliche Betreuung:  Theorie und Praxis </vt:lpstr>
      <vt:lpstr>Rechtliche Betreuung:  Theorie und Praxis </vt:lpstr>
      <vt:lpstr>Rechtliche Betreuung:  Theorie und Praxis </vt:lpstr>
      <vt:lpstr>Rechtliche Betreuung:  Theorie und Praxis </vt:lpstr>
      <vt:lpstr>Rechtliche Betreuung:  Theorie und Praxis </vt:lpstr>
      <vt:lpstr>Rechtliche Betreuung:  Theorie und Praxis </vt:lpstr>
      <vt:lpstr>Rechtliche Betreuung:  Theorie und Praxis </vt:lpstr>
      <vt:lpstr>Fallbeispiele </vt:lpstr>
      <vt:lpstr>Fallbeispiele </vt:lpstr>
      <vt:lpstr>Fallbeispiele </vt:lpstr>
      <vt:lpstr>Empfehlungen  im Umgang mit Betreuten</vt:lpstr>
      <vt:lpstr>Vielen Dank für die Aufmerksamkeit!</vt:lpstr>
    </vt:vector>
  </TitlesOfParts>
  <Company>Polizei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Gesetzliche Betreuung im Lichte von Demenz</dc:title>
  <dc:creator>Tiegs, Andre</dc:creator>
  <cp:lastModifiedBy>André Tiegs</cp:lastModifiedBy>
  <cp:revision>138</cp:revision>
  <dcterms:created xsi:type="dcterms:W3CDTF">2021-03-11T10:54:37Z</dcterms:created>
  <dcterms:modified xsi:type="dcterms:W3CDTF">2022-08-29T19:50:16Z</dcterms:modified>
</cp:coreProperties>
</file>